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1"/>
  </p:notesMasterIdLst>
  <p:sldIdLst>
    <p:sldId id="266" r:id="rId2"/>
    <p:sldId id="256" r:id="rId3"/>
    <p:sldId id="275" r:id="rId4"/>
    <p:sldId id="276" r:id="rId5"/>
    <p:sldId id="270" r:id="rId6"/>
    <p:sldId id="271" r:id="rId7"/>
    <p:sldId id="258" r:id="rId8"/>
    <p:sldId id="259" r:id="rId9"/>
    <p:sldId id="261" r:id="rId10"/>
    <p:sldId id="265" r:id="rId11"/>
    <p:sldId id="284" r:id="rId12"/>
    <p:sldId id="282" r:id="rId13"/>
    <p:sldId id="279" r:id="rId14"/>
    <p:sldId id="281" r:id="rId15"/>
    <p:sldId id="280" r:id="rId16"/>
    <p:sldId id="285" r:id="rId17"/>
    <p:sldId id="286" r:id="rId18"/>
    <p:sldId id="287" r:id="rId19"/>
    <p:sldId id="288" r:id="rId20"/>
    <p:sldId id="291" r:id="rId21"/>
    <p:sldId id="290" r:id="rId22"/>
    <p:sldId id="260" r:id="rId23"/>
    <p:sldId id="293" r:id="rId24"/>
    <p:sldId id="294" r:id="rId25"/>
    <p:sldId id="273" r:id="rId26"/>
    <p:sldId id="262" r:id="rId27"/>
    <p:sldId id="264" r:id="rId28"/>
    <p:sldId id="283" r:id="rId29"/>
    <p:sldId id="292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2" autoAdjust="0"/>
    <p:restoredTop sz="94660"/>
  </p:normalViewPr>
  <p:slideViewPr>
    <p:cSldViewPr>
      <p:cViewPr varScale="1">
        <p:scale>
          <a:sx n="111" d="100"/>
          <a:sy n="111" d="100"/>
        </p:scale>
        <p:origin x="-1614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B24612-4400-485C-B212-E96209CB716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3661D9-D29E-41B9-9563-45A81DDC916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661D9-D29E-41B9-9563-45A81DDC916B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661D9-D29E-41B9-9563-45A81DDC916B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re-age.nl/page/grapyshop" TargetMode="External"/><Relationship Id="rId2" Type="http://schemas.openxmlformats.org/officeDocument/2006/relationships/hyperlink" Target="http://www.grapy.nl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1556793"/>
            <a:ext cx="7286676" cy="1152127"/>
          </a:xfrm>
        </p:spPr>
        <p:txBody>
          <a:bodyPr/>
          <a:lstStyle/>
          <a:p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Мерчандайзинг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43438" y="5357826"/>
            <a:ext cx="4357718" cy="1500174"/>
          </a:xfrm>
        </p:spPr>
        <p:txBody>
          <a:bodyPr>
            <a:normAutofit/>
          </a:bodyPr>
          <a:lstStyle/>
          <a:p>
            <a:pPr algn="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026" name="Picture 2" descr="C:\Documents and Settings\Admin\Рабочий стол\ИНСТИТУТ\Мерчандайзинг\Картинки\39604_w640_h640_risunok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9718" y="0"/>
            <a:ext cx="3724282" cy="52218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0632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928934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Слово «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мерчандайзинг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»  происходит от английского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merchandising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- искусство торговать. Существует огромное количество определений слова «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мерчандайзинг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». Приведем лишь некоторые из них: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Admin\Рабочий стол\ИНСТИТУТ\Мерчандайзинг\Картинки\shop-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931964"/>
            <a:ext cx="7429552" cy="39260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44193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57166"/>
            <a:ext cx="9144000" cy="5929353"/>
          </a:xfrm>
        </p:spPr>
        <p:txBody>
          <a:bodyPr>
            <a:noAutofit/>
          </a:bodyPr>
          <a:lstStyle/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Мерчандайзинг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это такое представление товара или продукта в местах продаж, которое приближает продукт к покупателю, подчеркивает преимущества продукта, вызывает желание приобрести этот продукт, тем самым серьезно увеличить продажи;</a:t>
            </a:r>
          </a:p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Мерчандайзинг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это систематический процесс эффективного представления потребительских товаров в торговой точке;</a:t>
            </a:r>
          </a:p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Мерчандайзинг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это маркетинг в стенах магазина.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" y="214291"/>
            <a:ext cx="9143999" cy="3286147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Продукцию можно рекламировать двадцать четыре часа в сутки - на улицах, по телевидению, в Интернете. Однако реклама не более чем провоцирует процесс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до 80% покупателей принимают решение о покупке непосредственно в магазине. Логично, что основной задачей становится представить товар в точке продаж так, чтобы покупатель его лучше видел и купил.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Documents and Settings\Admin\Рабочий стол\ИНСТИТУТ\Мерчандайзинг\Картинки\640.1_1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3500438"/>
            <a:ext cx="5214974" cy="3187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42852"/>
            <a:ext cx="7125112" cy="2428892"/>
          </a:xfrm>
        </p:spPr>
        <p:txBody>
          <a:bodyPr>
            <a:normAutofit fontScale="92500"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мерчандайзинга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– привлечь внимание покупателя и сделать его выбор проще и доступнее, путем выгодного размещения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товара</a:t>
            </a:r>
          </a:p>
          <a:p>
            <a:pPr marL="0" indent="0"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Admin\Рабочий стол\ИНСТИТУТ\Мерчандайзинг\Картинки\Visual-Merchandising-Course - Merchandised-Prouduct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143116"/>
            <a:ext cx="7620000" cy="44291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2223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"/>
            <a:ext cx="7125113" cy="714356"/>
          </a:xfrm>
        </p:spPr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мерчандайзинга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714356"/>
            <a:ext cx="8640960" cy="6143644"/>
          </a:xfrm>
        </p:spPr>
        <p:txBody>
          <a:bodyPr>
            <a:normAutofit fontScale="55000" lnSpcReduction="20000"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Управление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сбытом (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эффективное представление товаров в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магазине,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привлечение внимания потребителей к новым товарам и специальным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предложениям)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Поддержание конкурентоспособности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предприятия (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обеспечение более полного удовлетворения потребностей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покупателей,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закрепление в сознании покупателей отличительного образа магазина и ассортимента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товаров,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создание обстановки, в которой посетители получали бы удовольствие от процесса совершения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покупок)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Совершенствование рекламно-коммуникационной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политики (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разработка программы маркетинговых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коммуникаций,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обеспечение покупателей необходимой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информацией,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совершенствование видов и способов применения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рекламы)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Совершенствование торгово-технологических процессов в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магазине (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более эффективное использование торговых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площадей,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обеспечение доступности товаров для покупателей в процессе выбора без участия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продавцов-консультантов,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сокращение периода адаптации покупателей в торговом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зале)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06320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Выкладка товаров является одним из основных элементов системы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мерчандайзинга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. Очень часто внедрение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мерчандайзинга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начинают именно с контроля и анализа выкладки товара.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Мерчандайзинг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продукции так же важен, как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разработка бренда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 товара, наружная реклама или проведение рекламных акций.</a:t>
            </a:r>
          </a:p>
        </p:txBody>
      </p:sp>
    </p:spTree>
    <p:extLst>
      <p:ext uri="{BB962C8B-B14F-4D97-AF65-F5344CB8AC3E}">
        <p14:creationId xmlns:p14="http://schemas.microsoft.com/office/powerpoint/2010/main" xmlns="" val="414988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86380" y="214290"/>
            <a:ext cx="3571900" cy="6215106"/>
          </a:xfrm>
        </p:spPr>
        <p:txBody>
          <a:bodyPr>
            <a:noAutofit/>
          </a:bodyPr>
          <a:lstStyle/>
          <a:p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Планограмма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– 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это схема, по которой расставляется ассортимент торговой марки. Безусловно, у всех организаций подобные карты выкладки различаются, но все они основаны на общих принципах.</a:t>
            </a:r>
          </a:p>
        </p:txBody>
      </p:sp>
      <p:pic>
        <p:nvPicPr>
          <p:cNvPr id="4099" name="Picture 3" descr="F:\сканер\жжжжж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357430"/>
            <a:ext cx="5143536" cy="1872592"/>
          </a:xfrm>
          <a:prstGeom prst="rect">
            <a:avLst/>
          </a:prstGeom>
          <a:noFill/>
        </p:spPr>
      </p:pic>
      <p:pic>
        <p:nvPicPr>
          <p:cNvPr id="4100" name="Picture 4" descr="F:\сканер\ээ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85728"/>
            <a:ext cx="4184650" cy="1712913"/>
          </a:xfrm>
          <a:prstGeom prst="rect">
            <a:avLst/>
          </a:prstGeom>
          <a:noFill/>
        </p:spPr>
      </p:pic>
      <p:pic>
        <p:nvPicPr>
          <p:cNvPr id="4101" name="Picture 5" descr="F:\сканер\мм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4500570"/>
            <a:ext cx="3429024" cy="22145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103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2857496"/>
          </a:xfrm>
        </p:spPr>
        <p:txBody>
          <a:bodyPr>
            <a:normAutofit fontScale="47500" lnSpcReduction="20000"/>
          </a:bodyPr>
          <a:lstStyle/>
          <a:p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4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SzPct val="150000"/>
              <a:buFont typeface="Courier New" pitchFamily="49" charset="0"/>
              <a:buChar char="o"/>
            </a:pP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Ассортиментная </a:t>
            </a:r>
            <a:r>
              <a:rPr lang="ru-RU" sz="5100" b="1" dirty="0">
                <a:latin typeface="Times New Roman" pitchFamily="18" charset="0"/>
                <a:cs typeface="Times New Roman" pitchFamily="18" charset="0"/>
              </a:rPr>
              <a:t>матрица </a:t>
            </a:r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— это полный перечень всех товарных позиций, утвержденных для продажи в конкретном магазине на определенный период времени с учетом требований ассортиментной политики 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компании </a:t>
            </a:r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и особенностей формата и расположения магазина</a:t>
            </a: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Documents and Settings\Admin\Рабочий стол\ИНСТИТУТ\Мерчандайзинг\Картинки\rusal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071678"/>
            <a:ext cx="8143932" cy="46434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3448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282" y="285728"/>
            <a:ext cx="8572559" cy="6286543"/>
          </a:xfrm>
        </p:spPr>
        <p:txBody>
          <a:bodyPr>
            <a:normAutofit/>
          </a:bodyPr>
          <a:lstStyle/>
          <a:p>
            <a:r>
              <a:rPr lang="ru-RU" dirty="0" smtClean="0"/>
              <a:t>  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 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Ассортиментный минимум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— перечень товарных позиций, которые должны постоянно присутствовать в конкретном магазине (или во всех магазинах сети) в любой период времени независимо от сезона. Это — ядро ассортимента, его основа. Он справедлив для всех магазинов сети. Товары, входящие в ассортиментный минимум, должны контролироваться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мерчандайзерами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постоянно. Наличие дефицита по этим товарам недопустимо.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839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Основные принципы работы торгового персонала: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9443" y="1428737"/>
            <a:ext cx="7125112" cy="5072098"/>
          </a:xfrm>
        </p:spPr>
        <p:txBody>
          <a:bodyPr>
            <a:normAutofit fontScale="77500" lnSpcReduction="2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Принцип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DPSM –Distribution, Pricing, Shelving, Merchandising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Дистрибуция – наличие 100% ассортимента в 100% целевых торговых точек 100% времени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Ценовая политика – соблюдение рекомендованной производителем цены на товар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Полка – расположение товара на полке в пределах видимости, в пределах доступности и в соответствии с указателями</a:t>
            </a:r>
          </a:p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Мерчандайзинг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– непосредственное представление товара в месте продажи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285728"/>
            <a:ext cx="7125113" cy="2214578"/>
          </a:xfrm>
        </p:spPr>
        <p:txBody>
          <a:bodyPr/>
          <a:lstStyle/>
          <a:p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Мерчандайзинг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базируется на четырех основных компонентах маркетинга (правило четырех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9" y="2500306"/>
            <a:ext cx="5500725" cy="3358492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Product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– продукт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Price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– цена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Place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– место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Promotion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– продвижение, реклама</a:t>
            </a:r>
          </a:p>
          <a:p>
            <a:endParaRPr lang="ru-RU" dirty="0"/>
          </a:p>
        </p:txBody>
      </p:sp>
      <p:pic>
        <p:nvPicPr>
          <p:cNvPr id="3074" name="Picture 2" descr="C:\Documents and Settings\Admin\Рабочий стол\ИНСТИТУТ\Мерчандайзинг\Картинки\156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2071678"/>
            <a:ext cx="2857500" cy="4276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2928934"/>
            <a:ext cx="2857488" cy="3812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357165"/>
            <a:ext cx="7125113" cy="714381"/>
          </a:xfrm>
        </p:spPr>
        <p:txBody>
          <a:bodyPr/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PRODUCT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– продукт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" y="1000108"/>
            <a:ext cx="8858279" cy="5643602"/>
          </a:xfrm>
        </p:spPr>
        <p:txBody>
          <a:bodyPr>
            <a:normAutofit fontScale="92500" lnSpcReduction="2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Ключевой задачей наличия товара и создание уровня запаса, достаточного для непрерывного присутствия ассортимента в торговой точке. Объем очередного запаса должен обеспечивать уровень запаса, который как                               минимум в 1,5 раза превышает        предполагаемые 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продажи за период до следующей                 поставки.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Продукция, фирменное торговое               оборудование, полки и рекламные                    материалы должны содержаться в                  чистоте и неповрежденном виде.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3071810"/>
            <a:ext cx="3325791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675725"/>
            <a:ext cx="7125113" cy="538698"/>
          </a:xfrm>
        </p:spPr>
        <p:txBody>
          <a:bodyPr/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PRICE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– цена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00108"/>
            <a:ext cx="9001156" cy="5857892"/>
          </a:xfrm>
        </p:spPr>
        <p:txBody>
          <a:bodyPr>
            <a:normAutofit lnSpcReduction="1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Цена продукции должна быть четко обозначена и хорошо видна покупателю, ценник не должен закрывать товар. Ценники должны присутствовать и в дополнительных                   местах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продаж.При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объемном        представлении информация                                  о ценнике должна быть видна                                с любой точки подхода к                                товару. Отсутствие ценника в                                        95% случаев отпугивает                          покупателя, он не покупает                           «бесценный» продукт.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7125113" cy="1457347"/>
          </a:xfrm>
        </p:spPr>
        <p:txBody>
          <a:bodyPr/>
          <a:lstStyle/>
          <a:p>
            <a:pPr algn="ctr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PLACE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– место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5" y="928671"/>
            <a:ext cx="8715436" cy="2428892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Правильное месторасположение продуктов помогает максимально охватить поток покупателей и задействовать импульс при покупке.</a:t>
            </a:r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3071810"/>
            <a:ext cx="5301865" cy="3667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642918"/>
            <a:ext cx="8501122" cy="924475"/>
          </a:xfrm>
        </p:spPr>
        <p:txBody>
          <a:bodyPr/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PROMOTION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– продвижение, реклама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Одним из правил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мерчандайзинга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является принцип: все должно быть понятно покупателю с минимальными пояснениями продавца. Для привлечения внимания, повышения узнаваемости брендов, подчеркивания их имиджа и, как следствие, увеличения продаж, продукция должна быть выделена рекламными (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POS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)  материалами.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Существует несколько общих правил размещения рекламных материалов. Они должны: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Находиться непосредственно около выкладки указанного товара либо по ходу к ней;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Быть хорошо видны покупателю;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Быть актуальными ( материалы конкретной рекламной кампании устанавливаются в начале проведения кампании и изымаются по ее окончании);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Находиться в чистоте и целости.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214291"/>
            <a:ext cx="7125113" cy="928694"/>
          </a:xfrm>
        </p:spPr>
        <p:txBody>
          <a:bodyPr/>
          <a:lstStyle/>
          <a:p>
            <a:r>
              <a:rPr lang="ru-RU" sz="3600" dirty="0" smtClean="0"/>
              <a:t>Рекламные материалы: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000108"/>
            <a:ext cx="6929486" cy="5643601"/>
          </a:xfrm>
        </p:spPr>
        <p:txBody>
          <a:bodyPr>
            <a:normAutofit/>
          </a:bodyPr>
          <a:lstStyle/>
          <a:p>
            <a:r>
              <a:rPr lang="ru-RU" dirty="0" smtClean="0"/>
              <a:t>Дисплей/Стойка – вид дополнительной выкладки, когда товар располагается на специальной </a:t>
            </a:r>
            <a:r>
              <a:rPr lang="ru-RU" dirty="0" err="1" smtClean="0"/>
              <a:t>имиджевой</a:t>
            </a:r>
            <a:r>
              <a:rPr lang="ru-RU" dirty="0" smtClean="0"/>
              <a:t> конструкции из картона, пластика, дерева или металла.</a:t>
            </a:r>
          </a:p>
          <a:p>
            <a:r>
              <a:rPr lang="ru-RU" dirty="0" smtClean="0"/>
              <a:t>Торец – вид дополнительной выкладки товара, когда он располагается на торцевом полочном стеллаже.</a:t>
            </a:r>
          </a:p>
          <a:p>
            <a:r>
              <a:rPr lang="ru-RU" dirty="0" smtClean="0"/>
              <a:t>Паллета/</a:t>
            </a:r>
            <a:r>
              <a:rPr lang="ru-RU" dirty="0" err="1" smtClean="0"/>
              <a:t>Паллетная</a:t>
            </a:r>
            <a:r>
              <a:rPr lang="ru-RU" dirty="0" smtClean="0"/>
              <a:t> выкладка – вид дополнительной выкладки, при которой товар располагается на полу  торгового зала на специальной </a:t>
            </a:r>
            <a:r>
              <a:rPr lang="ru-RU" dirty="0" err="1" smtClean="0"/>
              <a:t>паллетной</a:t>
            </a:r>
            <a:r>
              <a:rPr lang="ru-RU" dirty="0" smtClean="0"/>
              <a:t> конструкции или непосредственно  на ящиках из-под продукции, как правило , оформленных </a:t>
            </a:r>
            <a:r>
              <a:rPr lang="ru-RU" dirty="0" err="1" smtClean="0"/>
              <a:t>паллетной</a:t>
            </a:r>
            <a:r>
              <a:rPr lang="ru-RU" dirty="0" smtClean="0"/>
              <a:t> обмоткой.</a:t>
            </a:r>
          </a:p>
          <a:p>
            <a:r>
              <a:rPr lang="ru-RU" dirty="0" err="1" smtClean="0"/>
              <a:t>Паллетная</a:t>
            </a:r>
            <a:r>
              <a:rPr lang="ru-RU" dirty="0" smtClean="0"/>
              <a:t> обмотка – лента из </a:t>
            </a:r>
            <a:r>
              <a:rPr lang="ru-RU" dirty="0" err="1" smtClean="0"/>
              <a:t>гофроматериала</a:t>
            </a:r>
            <a:r>
              <a:rPr lang="ru-RU" dirty="0" smtClean="0"/>
              <a:t> или винила с нанесенным повторяющимся  изображением – логотипом, </a:t>
            </a:r>
            <a:r>
              <a:rPr lang="ru-RU" dirty="0" err="1" smtClean="0"/>
              <a:t>слоганом</a:t>
            </a:r>
            <a:r>
              <a:rPr lang="ru-RU" dirty="0" smtClean="0"/>
              <a:t>, названием торговой марки – для оформления паллеты из ящиков.</a:t>
            </a:r>
            <a:endParaRPr lang="ru-RU" dirty="0"/>
          </a:p>
        </p:txBody>
      </p:sp>
      <p:pic>
        <p:nvPicPr>
          <p:cNvPr id="5123" name="Picture 3" descr="C:\Documents and Settings\Admin\Рабочий стол\ИНСТИТУТ\Мерчандайзинг\Картинки\Копия сканер\т 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20" y="1214422"/>
            <a:ext cx="1130300" cy="2457450"/>
          </a:xfrm>
          <a:prstGeom prst="rect">
            <a:avLst/>
          </a:prstGeom>
          <a:noFill/>
        </p:spPr>
      </p:pic>
      <p:pic>
        <p:nvPicPr>
          <p:cNvPr id="5124" name="Picture 4" descr="C:\Documents and Settings\Admin\Рабочий стол\гнг 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44" y="4071942"/>
            <a:ext cx="1414463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7" y="285729"/>
            <a:ext cx="3500461" cy="2786081"/>
          </a:xfrm>
        </p:spPr>
        <p:txBody>
          <a:bodyPr>
            <a:normAutofit/>
          </a:bodyPr>
          <a:lstStyle/>
          <a:p>
            <a:r>
              <a:rPr lang="ru-RU" dirty="0" err="1" smtClean="0"/>
              <a:t>Некхенгер</a:t>
            </a:r>
            <a:r>
              <a:rPr lang="ru-RU" dirty="0" smtClean="0"/>
              <a:t> – вид </a:t>
            </a:r>
            <a:r>
              <a:rPr lang="en-US" dirty="0" smtClean="0"/>
              <a:t>POS</a:t>
            </a:r>
            <a:r>
              <a:rPr lang="ru-RU" dirty="0" smtClean="0"/>
              <a:t> материала, представляющий собой полиграфическое изображение на плотной бумаге или картоне, которое вешается непосредственно на горлышко бутылки.</a:t>
            </a:r>
          </a:p>
          <a:p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500694" y="142852"/>
            <a:ext cx="3500462" cy="3500462"/>
          </a:xfrm>
        </p:spPr>
        <p:txBody>
          <a:bodyPr/>
          <a:lstStyle/>
          <a:p>
            <a:r>
              <a:rPr lang="ru-RU" sz="1800" dirty="0" err="1" smtClean="0"/>
              <a:t>Воблер</a:t>
            </a:r>
            <a:r>
              <a:rPr lang="ru-RU" sz="1800" dirty="0" smtClean="0"/>
              <a:t> – вид </a:t>
            </a:r>
            <a:r>
              <a:rPr lang="en-US" sz="1800" dirty="0" smtClean="0"/>
              <a:t>POS</a:t>
            </a:r>
            <a:r>
              <a:rPr lang="ru-RU" sz="1800" dirty="0" smtClean="0"/>
              <a:t> материала, представляющий собой полиграфическое изображение на плотной бумаге,  картоне или пластике с приклеенной к нему двусторонним скотчем прозрачной пластмассовой полоской. Другой стороной эта полоска с помощью такого же скотча прикрепляется к любой вертикальной плоскости.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F:\воблер\P41300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786058"/>
            <a:ext cx="5036828" cy="3778252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3500438"/>
            <a:ext cx="255289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5" y="1928802"/>
            <a:ext cx="3500461" cy="4929198"/>
          </a:xfrm>
        </p:spPr>
        <p:txBody>
          <a:bodyPr>
            <a:normAutofit/>
          </a:bodyPr>
          <a:lstStyle/>
          <a:p>
            <a:r>
              <a:rPr lang="ru-RU" dirty="0" err="1" smtClean="0"/>
              <a:t>Шелфтокер</a:t>
            </a:r>
            <a:r>
              <a:rPr lang="ru-RU" dirty="0" smtClean="0"/>
              <a:t> – вид </a:t>
            </a:r>
            <a:r>
              <a:rPr lang="en-US" dirty="0" smtClean="0"/>
              <a:t>POS</a:t>
            </a:r>
            <a:r>
              <a:rPr lang="ru-RU" dirty="0" smtClean="0"/>
              <a:t> материала, представляющий собой полиграфическое изображение на плотной бумаге,  картоне или пластике , которое крепится к полке непосредственно под товаром и служит мини-вывеской, выделяющей продукт среди других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286380" y="428604"/>
            <a:ext cx="307183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Шелфорганайзер</a:t>
            </a:r>
            <a:r>
              <a:rPr lang="ru-RU" dirty="0" smtClean="0"/>
              <a:t> - вид </a:t>
            </a:r>
            <a:r>
              <a:rPr lang="en-US" dirty="0" smtClean="0"/>
              <a:t>POS</a:t>
            </a:r>
            <a:r>
              <a:rPr lang="ru-RU" dirty="0" smtClean="0"/>
              <a:t> материала, представляющий собой полиграфическое изображение на плотной бумаге,  картоне или пластике  в виде лотка на который ставится товар на полке.</a:t>
            </a:r>
            <a:endParaRPr lang="ru-RU" dirty="0"/>
          </a:p>
        </p:txBody>
      </p:sp>
      <p:pic>
        <p:nvPicPr>
          <p:cNvPr id="2051" name="Picture 3" descr="F:\сканер\гнг 00лл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3143248"/>
            <a:ext cx="3355989" cy="3188002"/>
          </a:xfrm>
          <a:prstGeom prst="rect">
            <a:avLst/>
          </a:prstGeom>
          <a:noFill/>
        </p:spPr>
      </p:pic>
      <p:pic>
        <p:nvPicPr>
          <p:cNvPr id="2052" name="Picture 4" descr="F:\сканер\лбь 001ппп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857232"/>
            <a:ext cx="5000628" cy="1571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3571876"/>
            <a:ext cx="4714908" cy="3143272"/>
          </a:xfrm>
        </p:spPr>
        <p:txBody>
          <a:bodyPr>
            <a:noAutofit/>
          </a:bodyPr>
          <a:lstStyle/>
          <a:p>
            <a:r>
              <a:rPr lang="ru-RU" sz="2000" dirty="0" err="1" smtClean="0"/>
              <a:t>Шелфдивайдер</a:t>
            </a:r>
            <a:r>
              <a:rPr lang="ru-RU" sz="2000" dirty="0" smtClean="0"/>
              <a:t> - вид </a:t>
            </a:r>
            <a:r>
              <a:rPr lang="en-US" sz="2000" dirty="0" smtClean="0"/>
              <a:t>POS</a:t>
            </a:r>
            <a:r>
              <a:rPr lang="ru-RU" sz="2000" dirty="0" smtClean="0"/>
              <a:t> материала, представляющий собой полиграфическое изображение на плотной бумаге,  картоне или пластике , которое  располагается перпендикулярно полке, выделяя визуально товар или целую категорию.</a:t>
            </a:r>
            <a:endParaRPr lang="ru-RU" sz="2000" dirty="0"/>
          </a:p>
        </p:txBody>
      </p:sp>
      <p:pic>
        <p:nvPicPr>
          <p:cNvPr id="3074" name="Picture 2" descr="F:\сканер\лбь 001яяяяяяяя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642918"/>
            <a:ext cx="2329474" cy="3071834"/>
          </a:xfrm>
          <a:prstGeom prst="rect">
            <a:avLst/>
          </a:prstGeom>
          <a:noFill/>
        </p:spPr>
      </p:pic>
      <p:pic>
        <p:nvPicPr>
          <p:cNvPr id="3075" name="Picture 3" descr="F:\воблер\P4130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500042"/>
            <a:ext cx="4251188" cy="56673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123080" cy="924475"/>
          </a:xfrm>
        </p:spPr>
        <p:txBody>
          <a:bodyPr/>
          <a:lstStyle/>
          <a:p>
            <a:pPr algn="ctr"/>
            <a:r>
              <a:rPr lang="ru-RU" dirty="0" smtClean="0"/>
              <a:t>Правило золотого треугольника</a:t>
            </a:r>
            <a:endParaRPr lang="ru-RU" dirty="0"/>
          </a:p>
        </p:txBody>
      </p:sp>
      <p:pic>
        <p:nvPicPr>
          <p:cNvPr id="5" name="Содержимо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00808"/>
            <a:ext cx="2914278" cy="3744416"/>
          </a:xfrm>
          <a:prstGeom prst="rect">
            <a:avLst/>
          </a:prstGeo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3779912" y="1556792"/>
            <a:ext cx="4352611" cy="4896544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endParaRPr lang="ru-RU" dirty="0" smtClean="0">
              <a:latin typeface="Bookman Old Style" panose="020506040505050202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Bookman Old Style" panose="02050604050505020204" pitchFamily="18" charset="0"/>
              </a:rPr>
              <a:t>- </a:t>
            </a:r>
            <a:r>
              <a:rPr lang="ru-RU" dirty="0" smtClean="0">
                <a:latin typeface="Bookman Old Style" panose="02050604050505020204" pitchFamily="18" charset="0"/>
              </a:rPr>
              <a:t>это некое правило расположения товара, по которому посетитель двигается в зале самообслуживания по четким траекториям: Вход – Интересующая витрина – Касса. Другими словами, задача торговых работников разместить наиболее популярный и интересный товар таким образом, чтобы покупатель провел в магазине максимально возможное время. При этом на пути к желаемому и обратно к кассе покупатель видит все многообразие ассортимента магазина.</a:t>
            </a:r>
          </a:p>
          <a:p>
            <a:pPr marL="0" indent="0" algn="just">
              <a:buNone/>
            </a:pPr>
            <a:r>
              <a:rPr lang="ru-RU" dirty="0" smtClean="0">
                <a:latin typeface="Bookman Old Style" panose="02050604050505020204" pitchFamily="18" charset="0"/>
              </a:rPr>
              <a:t>По данным экспертов установлено, что 80-90% покупателей обходят все точки продажи, расположенные по периметру торгового зала и лишь 40-50% покупателей обходят внутренние ряды. Наиболее " горячими" местами при этом являются начало потока покупателя и зона касс.</a:t>
            </a:r>
          </a:p>
          <a:p>
            <a:pPr algn="just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286000" y="19734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Bookman Old Style" panose="02050604050505020204" pitchFamily="18" charset="0"/>
              </a:rPr>
              <a:t>..</a:t>
            </a:r>
            <a:endParaRPr lang="ru-RU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744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Bookman Old Style" panose="02050604050505020204" pitchFamily="18" charset="0"/>
              </a:rPr>
              <a:t>Как должен выглядеть «золотой треугольник» в торговом зале</a:t>
            </a:r>
            <a:r>
              <a:rPr lang="en-US" dirty="0" smtClean="0">
                <a:latin typeface="Bookman Old Style" panose="02050604050505020204" pitchFamily="18" charset="0"/>
              </a:rPr>
              <a:t>?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806574"/>
            <a:ext cx="7632848" cy="4502745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dirty="0" smtClean="0"/>
              <a:t>Правило «золотой полки». </a:t>
            </a:r>
            <a:br>
              <a:rPr lang="ru-RU" sz="2400" dirty="0" smtClean="0"/>
            </a:br>
            <a:r>
              <a:rPr lang="ru-RU" sz="2400" dirty="0" smtClean="0"/>
              <a:t>Покупатель уделяет большое внимание </a:t>
            </a:r>
            <a:r>
              <a:rPr lang="ru-RU" sz="2400" dirty="0" smtClean="0"/>
              <a:t>продукции, </a:t>
            </a:r>
            <a:r>
              <a:rPr lang="ru-RU" sz="2400" dirty="0" smtClean="0"/>
              <a:t>находящейся на уровне глаз и рук.</a:t>
            </a:r>
            <a:endParaRPr lang="ru-RU" sz="2400" dirty="0"/>
          </a:p>
        </p:txBody>
      </p:sp>
      <p:pic>
        <p:nvPicPr>
          <p:cNvPr id="4" name="Объект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887" y="1806575"/>
            <a:ext cx="5812226" cy="4052888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12" y="3143248"/>
            <a:ext cx="5429288" cy="35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643998" cy="1643050"/>
          </a:xfrm>
        </p:spPr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/>
              <a:t>Существует несколько способов организации </a:t>
            </a:r>
            <a:r>
              <a:rPr lang="ru-RU" sz="3600" dirty="0" err="1" smtClean="0"/>
              <a:t>мерчендайзинга</a:t>
            </a:r>
            <a:r>
              <a:rPr lang="ru-RU" sz="3600" dirty="0" smtClean="0"/>
              <a:t> в компаниях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736"/>
            <a:ext cx="8572559" cy="3714776"/>
          </a:xfrm>
        </p:spPr>
        <p:txBody>
          <a:bodyPr>
            <a:noAutofit/>
          </a:bodyPr>
          <a:lstStyle/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Мерчандайзеры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входят в отдел продаж</a:t>
            </a:r>
          </a:p>
          <a:p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Мерчандайзинг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является самостоятельным отделом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Компания                                                             пользуется                                                                      услугами                                                                 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мерчандайзинга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сторонних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агенств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282" y="142853"/>
            <a:ext cx="8643997" cy="1785950"/>
          </a:xfrm>
        </p:spPr>
        <p:txBody>
          <a:bodyPr>
            <a:no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Онлайн-торговец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Grapy.nl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также решил стать ближе к клиенту и открыл свой первый </a:t>
            </a:r>
            <a:r>
              <a:rPr lang="ru-RU" sz="2000" u="sng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оффлайн-магазин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использовав в нем модульные секции под необычным углом.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Это, кстати, магазин в магазине. Винная продукция размещена внутри книжного магазина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Het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Verborgen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Rijk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Амстердаме, и бутылки здесь соседствуют с книгами.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Admin\Рабочий стол\ИНСТИТУТ\Мерчандайзинг\Картинки\storeage_grapy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2000240"/>
            <a:ext cx="7239000" cy="4495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6047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44" y="1"/>
            <a:ext cx="8858311" cy="2928933"/>
          </a:xfrm>
        </p:spPr>
        <p:txBody>
          <a:bodyPr/>
          <a:lstStyle/>
          <a:p>
            <a:r>
              <a:rPr lang="ru-RU" dirty="0" smtClean="0"/>
              <a:t>В рекламной кампании </a:t>
            </a:r>
            <a:r>
              <a:rPr lang="ru-RU" dirty="0" err="1" smtClean="0"/>
              <a:t>Coke</a:t>
            </a:r>
            <a:r>
              <a:rPr lang="ru-RU" dirty="0" smtClean="0"/>
              <a:t> </a:t>
            </a:r>
            <a:r>
              <a:rPr lang="ru-RU" dirty="0" err="1" smtClean="0"/>
              <a:t>Zero</a:t>
            </a:r>
            <a:r>
              <a:rPr lang="ru-RU" dirty="0" smtClean="0"/>
              <a:t> агентство </a:t>
            </a:r>
            <a:r>
              <a:rPr lang="ru-RU" dirty="0" err="1" smtClean="0"/>
              <a:t>Leo</a:t>
            </a:r>
            <a:r>
              <a:rPr lang="ru-RU" dirty="0" smtClean="0"/>
              <a:t> </a:t>
            </a:r>
            <a:r>
              <a:rPr lang="ru-RU" dirty="0" err="1" smtClean="0"/>
              <a:t>Burnett</a:t>
            </a:r>
            <a:r>
              <a:rPr lang="ru-RU" dirty="0" smtClean="0"/>
              <a:t> (Манила, Филиппины) предложило интересную идею для выкладки товара в магазине - перевернутую пирамиду как подтверждение того, что невозможное возможно.</a:t>
            </a:r>
          </a:p>
          <a:p>
            <a:r>
              <a:rPr lang="ru-RU" dirty="0" smtClean="0"/>
              <a:t>А главное - </a:t>
            </a:r>
            <a:r>
              <a:rPr lang="ru-RU" dirty="0" err="1" smtClean="0"/>
              <a:t>креаторам</a:t>
            </a:r>
            <a:r>
              <a:rPr lang="ru-RU" dirty="0" smtClean="0"/>
              <a:t> агентства удалось сохранить функциональность выкладки при всей ее невероятности. В результате такого размещения продажи напитка в супермаркетах-участниках акции выросли на 13%.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098" name="Picture 2" descr="C:\Documents and Settings\Admin\Рабочий стол\ИНСТИТУТ\Мерчандайзинг\Картинки\zero_pyramid_s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2171380"/>
            <a:ext cx="5500726" cy="46866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9594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0"/>
            <a:ext cx="7125113" cy="857233"/>
          </a:xfrm>
        </p:spPr>
        <p:txBody>
          <a:bodyPr/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sz="3600" smtClean="0"/>
              <a:t> </a:t>
            </a:r>
            <a:r>
              <a:rPr lang="ru-RU" sz="3600" b="1" smtClean="0"/>
              <a:t>Результаты  </a:t>
            </a:r>
            <a:r>
              <a:rPr lang="ru-RU" sz="3600" b="1" dirty="0" err="1" smtClean="0"/>
              <a:t>мерчандайзинга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85794"/>
            <a:ext cx="8643997" cy="5857916"/>
          </a:xfrm>
        </p:spPr>
        <p:txBody>
          <a:bodyPr>
            <a:normAutofit fontScale="92500" lnSpcReduction="10000"/>
          </a:bodyPr>
          <a:lstStyle/>
          <a:p>
            <a:r>
              <a:rPr lang="ru-RU" b="1" u="sng" dirty="0" smtClean="0"/>
              <a:t>Для потребителя</a:t>
            </a:r>
            <a:endParaRPr lang="ru-RU" b="1" dirty="0" smtClean="0"/>
          </a:p>
          <a:p>
            <a:r>
              <a:rPr lang="ru-RU" dirty="0" smtClean="0"/>
              <a:t>Легче ориентироваться в категории и выбрать необходимый продукт</a:t>
            </a:r>
          </a:p>
          <a:p>
            <a:r>
              <a:rPr lang="ru-RU" dirty="0" smtClean="0"/>
              <a:t>Как следствие, более легкий, удобный, приятный процесс покупки в целом</a:t>
            </a:r>
          </a:p>
          <a:p>
            <a:r>
              <a:rPr lang="ru-RU" b="1" u="sng" dirty="0" smtClean="0"/>
              <a:t>Для владельца магазина</a:t>
            </a:r>
            <a:endParaRPr lang="ru-RU" b="1" dirty="0" smtClean="0"/>
          </a:p>
          <a:p>
            <a:r>
              <a:rPr lang="ru-RU" dirty="0" smtClean="0"/>
              <a:t>Увеличение покупательского потока</a:t>
            </a:r>
          </a:p>
          <a:p>
            <a:r>
              <a:rPr lang="ru-RU" dirty="0" smtClean="0"/>
              <a:t>Проще управлять товарооборотом</a:t>
            </a:r>
          </a:p>
          <a:p>
            <a:r>
              <a:rPr lang="ru-RU" dirty="0" smtClean="0"/>
              <a:t>Увеличение продаж сопутствующих товаров</a:t>
            </a:r>
          </a:p>
          <a:p>
            <a:r>
              <a:rPr lang="ru-RU" dirty="0" smtClean="0"/>
              <a:t>Увеличение объема продаж и прибыли</a:t>
            </a:r>
          </a:p>
          <a:p>
            <a:r>
              <a:rPr lang="ru-RU" b="1" u="sng" dirty="0" smtClean="0"/>
              <a:t>Для производителя</a:t>
            </a:r>
            <a:endParaRPr lang="ru-RU" b="1" dirty="0" smtClean="0"/>
          </a:p>
          <a:p>
            <a:r>
              <a:rPr lang="ru-RU" dirty="0" smtClean="0"/>
              <a:t>Привлечение внимания покупателя к товару</a:t>
            </a:r>
          </a:p>
          <a:p>
            <a:r>
              <a:rPr lang="ru-RU" dirty="0" smtClean="0"/>
              <a:t>Доведение до потребителя информации о свойствах и преимуществах товара</a:t>
            </a:r>
          </a:p>
          <a:p>
            <a:r>
              <a:rPr lang="ru-RU" dirty="0" smtClean="0"/>
              <a:t>Стимулирование желание потребителей выбрать и купить продвигаемый товар</a:t>
            </a:r>
          </a:p>
          <a:p>
            <a:r>
              <a:rPr lang="ru-RU" dirty="0" smtClean="0"/>
              <a:t>Формирование положительного имиджа компании у персонала торговой точки и покупателей</a:t>
            </a:r>
          </a:p>
          <a:p>
            <a:r>
              <a:rPr lang="ru-RU" dirty="0" smtClean="0"/>
              <a:t>Конкурентное преимущество</a:t>
            </a:r>
          </a:p>
          <a:p>
            <a:r>
              <a:rPr lang="ru-RU" dirty="0" smtClean="0"/>
              <a:t>Увеличение объемов продаж и прибыли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85728"/>
            <a:ext cx="6848703" cy="1643074"/>
          </a:xfrm>
        </p:spPr>
        <p:txBody>
          <a:bodyPr/>
          <a:lstStyle/>
          <a:p>
            <a:r>
              <a:rPr lang="ru-RU" sz="4000" dirty="0" smtClean="0"/>
              <a:t>СПАСИБО ЗА ВНИМАНИЕ</a:t>
            </a:r>
            <a:endParaRPr lang="ru-RU" sz="4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2000240"/>
            <a:ext cx="6357982" cy="4429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mmer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Summ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850</TotalTime>
  <Words>1237</Words>
  <Application>Microsoft Office PowerPoint</Application>
  <PresentationFormat>Экран (4:3)</PresentationFormat>
  <Paragraphs>91</Paragraphs>
  <Slides>29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Summer</vt:lpstr>
      <vt:lpstr>Мерчандайзинг</vt:lpstr>
      <vt:lpstr>Слово «мерчандайзинг»  происходит от английского merchandising - искусство торговать. Существует огромное количество определений слова «мерчандайзинг». Приведем лишь некоторые из них:</vt:lpstr>
      <vt:lpstr>Слайд 3</vt:lpstr>
      <vt:lpstr>Слайд 4</vt:lpstr>
      <vt:lpstr>Слайд 5</vt:lpstr>
      <vt:lpstr>Задачи мерчандайзинга:</vt:lpstr>
      <vt:lpstr>Слайд 7</vt:lpstr>
      <vt:lpstr>Слайд 8</vt:lpstr>
      <vt:lpstr>Слайд 9</vt:lpstr>
      <vt:lpstr>Слайд 10</vt:lpstr>
      <vt:lpstr>Основные принципы работы торгового персонала: </vt:lpstr>
      <vt:lpstr>Мерчандайзинг базируется на четырех основных компонентах маркетинга (правило четырех P) </vt:lpstr>
      <vt:lpstr>PRODUCT – продукт </vt:lpstr>
      <vt:lpstr>PRICE – цена </vt:lpstr>
      <vt:lpstr>PLACE – место </vt:lpstr>
      <vt:lpstr>PROMOTION – продвижение, реклама</vt:lpstr>
      <vt:lpstr>Существует несколько общих правил размещения рекламных материалов. Они должны: </vt:lpstr>
      <vt:lpstr>Рекламные материалы:</vt:lpstr>
      <vt:lpstr>Воблер – вид POS материала, представляющий собой полиграфическое изображение на плотной бумаге,  картоне или пластике с приклеенной к нему двусторонним скотчем прозрачной пластмассовой полоской. Другой стороной эта полоска с помощью такого же скотча прикрепляется к любой вертикальной плоскости. </vt:lpstr>
      <vt:lpstr>Слайд 20</vt:lpstr>
      <vt:lpstr>Слайд 21</vt:lpstr>
      <vt:lpstr>Правило золотого треугольника</vt:lpstr>
      <vt:lpstr>Как должен выглядеть «золотой треугольник» в торговом зале?</vt:lpstr>
      <vt:lpstr>Правило «золотой полки».  Покупатель уделяет большое внимание продукции, находящейся на уровне глаз и рук.</vt:lpstr>
      <vt:lpstr> Существует несколько способов организации мерчендайзинга в компаниях </vt:lpstr>
      <vt:lpstr>Слайд 26</vt:lpstr>
      <vt:lpstr>Слайд 27</vt:lpstr>
      <vt:lpstr>   Результаты  мерчандайзинга 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Аня</dc:creator>
  <cp:lastModifiedBy>User</cp:lastModifiedBy>
  <cp:revision>79</cp:revision>
  <dcterms:created xsi:type="dcterms:W3CDTF">2012-03-20T13:29:45Z</dcterms:created>
  <dcterms:modified xsi:type="dcterms:W3CDTF">2020-11-03T08:56:17Z</dcterms:modified>
</cp:coreProperties>
</file>